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24"/>
  </p:notesMasterIdLst>
  <p:sldIdLst>
    <p:sldId id="256" r:id="rId2"/>
    <p:sldId id="257" r:id="rId3"/>
    <p:sldId id="290" r:id="rId4"/>
    <p:sldId id="273" r:id="rId5"/>
    <p:sldId id="291" r:id="rId6"/>
    <p:sldId id="274" r:id="rId7"/>
    <p:sldId id="292" r:id="rId8"/>
    <p:sldId id="296" r:id="rId9"/>
    <p:sldId id="297" r:id="rId10"/>
    <p:sldId id="298" r:id="rId11"/>
    <p:sldId id="293" r:id="rId12"/>
    <p:sldId id="279" r:id="rId13"/>
    <p:sldId id="281" r:id="rId14"/>
    <p:sldId id="283" r:id="rId15"/>
    <p:sldId id="284" r:id="rId16"/>
    <p:sldId id="285" r:id="rId17"/>
    <p:sldId id="295" r:id="rId18"/>
    <p:sldId id="286" r:id="rId19"/>
    <p:sldId id="294" r:id="rId20"/>
    <p:sldId id="288" r:id="rId21"/>
    <p:sldId id="287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72313" autoAdjust="0"/>
  </p:normalViewPr>
  <p:slideViewPr>
    <p:cSldViewPr snapToGrid="0">
      <p:cViewPr varScale="1">
        <p:scale>
          <a:sx n="79" d="100"/>
          <a:sy n="79" d="100"/>
        </p:scale>
        <p:origin x="16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D2B41-856B-411F-97FD-6074351BCC96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1CCF-B163-494F-AEE9-FF9ADCAEAA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4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27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91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644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construct the testing set by holding out </a:t>
            </a:r>
            <a:r>
              <a:rPr lang="en-US" b="1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user-item interactions as the ground truth.</a:t>
            </a:r>
          </a:p>
          <a:p>
            <a:endParaRPr lang="en-US" dirty="0" smtClean="0"/>
          </a:p>
          <a:p>
            <a:r>
              <a:rPr lang="en-US" dirty="0" smtClean="0"/>
              <a:t>For each hold-out test sample in the testing sets, we randomly draw </a:t>
            </a:r>
            <a:r>
              <a:rPr lang="en-US" b="1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 noisy samples to test whether the testing methods can successfully rank the true test sample at a top position out of the noisy samples.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76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1629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514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7886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702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2142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113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1394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28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301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533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242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000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5585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821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4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342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54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FBB2A2-C9E4-44C0-91AA-24B873E70E9E}" type="datetimeFigureOut">
              <a:rPr lang="en-AU" smtClean="0"/>
              <a:t>15/11/2018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4736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1122363"/>
            <a:ext cx="10732169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itchFamily="34" charset="0"/>
                <a:cs typeface="Arial" pitchFamily="34" charset="0"/>
              </a:rPr>
              <a:t>HERS: Modeling Influential Contexts with Heterogeneous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Relations</a:t>
            </a:r>
            <a:br>
              <a:rPr lang="en-US" sz="3600" b="1" dirty="0" smtClean="0">
                <a:latin typeface="Arial" pitchFamily="34" charset="0"/>
                <a:cs typeface="Arial" pitchFamily="34" charset="0"/>
              </a:rPr>
            </a:b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Sparse and Cold-start Recommendation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5979" y="4003090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Authors</a:t>
            </a:r>
            <a:r>
              <a:rPr lang="en-US" dirty="0" smtClean="0"/>
              <a:t>: </a:t>
            </a:r>
            <a:r>
              <a:rPr lang="en-US" dirty="0"/>
              <a:t>Liang </a:t>
            </a:r>
            <a:r>
              <a:rPr lang="en-US" dirty="0" smtClean="0"/>
              <a:t>Hu</a:t>
            </a:r>
            <a:r>
              <a:rPr lang="en-US" baseline="30000" dirty="0" smtClean="0"/>
              <a:t>1,2</a:t>
            </a:r>
            <a:r>
              <a:rPr lang="en-US" dirty="0" smtClean="0"/>
              <a:t>, </a:t>
            </a:r>
            <a:r>
              <a:rPr lang="en-US" altLang="zh-CN" dirty="0"/>
              <a:t>Songlei </a:t>
            </a:r>
            <a:r>
              <a:rPr lang="en-US" altLang="zh-CN" dirty="0" smtClean="0"/>
              <a:t>Jian</a:t>
            </a:r>
            <a:r>
              <a:rPr lang="en-US" baseline="30000" dirty="0" smtClean="0"/>
              <a:t>1,3</a:t>
            </a:r>
            <a:r>
              <a:rPr lang="en-AU" altLang="zh-CN" dirty="0" smtClean="0"/>
              <a:t>, </a:t>
            </a:r>
            <a:r>
              <a:rPr lang="en-US" dirty="0" err="1" smtClean="0"/>
              <a:t>Longbing</a:t>
            </a:r>
            <a:r>
              <a:rPr lang="en-US" dirty="0" smtClean="0"/>
              <a:t> Cao</a:t>
            </a:r>
            <a:r>
              <a:rPr lang="en-US" baseline="30000" dirty="0"/>
              <a:t>1</a:t>
            </a:r>
            <a:r>
              <a:rPr lang="en-US" dirty="0" smtClean="0"/>
              <a:t> , </a:t>
            </a:r>
            <a:r>
              <a:rPr lang="en-US" dirty="0" err="1" smtClean="0"/>
              <a:t>Zhiping</a:t>
            </a:r>
            <a:r>
              <a:rPr lang="en-US" dirty="0" smtClean="0"/>
              <a:t> Gu</a:t>
            </a:r>
            <a:r>
              <a:rPr lang="en-US" sz="2500" baseline="30000" dirty="0" smtClean="0"/>
              <a:t>4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Qingkui</a:t>
            </a:r>
            <a:r>
              <a:rPr lang="en-US" altLang="zh-CN" dirty="0" smtClean="0"/>
              <a:t> Chen</a:t>
            </a:r>
            <a:r>
              <a:rPr lang="en-US" baseline="30000" dirty="0" smtClean="0"/>
              <a:t>2</a:t>
            </a:r>
            <a:r>
              <a:rPr lang="en-US" dirty="0"/>
              <a:t>, </a:t>
            </a:r>
            <a:r>
              <a:rPr lang="en-US" dirty="0" err="1"/>
              <a:t>Artak</a:t>
            </a:r>
            <a:r>
              <a:rPr lang="en-US" dirty="0"/>
              <a:t> </a:t>
            </a:r>
            <a:r>
              <a:rPr lang="en-US" dirty="0" err="1"/>
              <a:t>Amirbekyan</a:t>
            </a:r>
            <a:endParaRPr lang="en-US" altLang="zh-CN" dirty="0" smtClean="0"/>
          </a:p>
          <a:p>
            <a:r>
              <a:rPr lang="en-US" baseline="30000" dirty="0"/>
              <a:t>1</a:t>
            </a:r>
            <a:r>
              <a:rPr lang="en-US" altLang="zh-CN" dirty="0" smtClean="0"/>
              <a:t>University of Technology Sydney</a:t>
            </a:r>
          </a:p>
          <a:p>
            <a:r>
              <a:rPr lang="en-US" baseline="30000" dirty="0" smtClean="0"/>
              <a:t>2</a:t>
            </a:r>
            <a:r>
              <a:rPr lang="en-US" altLang="zh-CN" dirty="0" smtClean="0"/>
              <a:t>University of Shanghai for Science </a:t>
            </a:r>
            <a:r>
              <a:rPr lang="en-US" altLang="zh-CN" dirty="0"/>
              <a:t>and </a:t>
            </a:r>
            <a:r>
              <a:rPr lang="en-US" altLang="zh-CN" dirty="0" smtClean="0"/>
              <a:t>Technology</a:t>
            </a:r>
          </a:p>
          <a:p>
            <a:r>
              <a:rPr lang="en-US" baseline="30000" dirty="0" smtClean="0"/>
              <a:t>3</a:t>
            </a:r>
            <a:r>
              <a:rPr lang="en-US" altLang="zh-CN" dirty="0" smtClean="0"/>
              <a:t>National </a:t>
            </a:r>
            <a:r>
              <a:rPr lang="en-US" altLang="zh-CN" dirty="0"/>
              <a:t>University of Defense </a:t>
            </a:r>
            <a:r>
              <a:rPr lang="en-US" altLang="zh-CN" dirty="0" smtClean="0"/>
              <a:t>Technology</a:t>
            </a:r>
          </a:p>
          <a:p>
            <a:r>
              <a:rPr lang="en-US" baseline="30000" dirty="0" smtClean="0"/>
              <a:t>4</a:t>
            </a:r>
            <a:r>
              <a:rPr lang="en-US" altLang="zh-CN" dirty="0" smtClean="0"/>
              <a:t>Shanghai </a:t>
            </a:r>
            <a:r>
              <a:rPr lang="en-US" altLang="zh-CN" dirty="0"/>
              <a:t>Technical Institute of Electronics Information</a:t>
            </a:r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6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280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datasets, </a:t>
            </a:r>
            <a:r>
              <a:rPr lang="en-US" b="1" i="1" dirty="0" smtClean="0">
                <a:solidFill>
                  <a:srgbClr val="FF0000"/>
                </a:solidFill>
              </a:rPr>
              <a:t>Delicious</a:t>
            </a:r>
            <a:r>
              <a:rPr lang="en-US" dirty="0" smtClean="0"/>
              <a:t> and </a:t>
            </a:r>
            <a:r>
              <a:rPr lang="en-US" b="1" i="1" dirty="0" err="1" smtClean="0">
                <a:solidFill>
                  <a:srgbClr val="FF0000"/>
                </a:solidFill>
              </a:rPr>
              <a:t>Lastfm</a:t>
            </a:r>
            <a:r>
              <a:rPr lang="en-US" dirty="0" smtClean="0"/>
              <a:t> provided </a:t>
            </a:r>
            <a:r>
              <a:rPr lang="en-US" dirty="0"/>
              <a:t>by </a:t>
            </a:r>
            <a:r>
              <a:rPr lang="en-US" dirty="0" err="1"/>
              <a:t>RecSys</a:t>
            </a:r>
            <a:r>
              <a:rPr lang="en-US" dirty="0"/>
              <a:t> Challenge </a:t>
            </a:r>
            <a:r>
              <a:rPr lang="en-US" dirty="0" smtClean="0"/>
              <a:t>2011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https://grouplens.org/datasets/hetrec-2011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Statistics </a:t>
            </a:r>
            <a:r>
              <a:rPr lang="en-US" altLang="zh-CN" dirty="0"/>
              <a:t>of </a:t>
            </a:r>
            <a:r>
              <a:rPr lang="en-US" altLang="zh-CN" dirty="0"/>
              <a:t>datasets: Delicious and </a:t>
            </a:r>
            <a:r>
              <a:rPr lang="en-US" altLang="zh-CN" dirty="0" err="1"/>
              <a:t>Lastfm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57" y="1929865"/>
            <a:ext cx="9114286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BPR-MF</a:t>
            </a:r>
            <a:r>
              <a:rPr lang="en-US" dirty="0" smtClean="0"/>
              <a:t>: </a:t>
            </a:r>
            <a:r>
              <a:rPr lang="en-US" dirty="0"/>
              <a:t>it uses the BPR-based optimization on the user-item relation by MF. </a:t>
            </a:r>
            <a:endParaRPr lang="en-US" dirty="0" smtClean="0"/>
          </a:p>
          <a:p>
            <a:r>
              <a:rPr lang="en-US" b="1" i="1" dirty="0" err="1"/>
              <a:t>SoRec</a:t>
            </a:r>
            <a:r>
              <a:rPr lang="en-US" dirty="0" smtClean="0"/>
              <a:t>: </a:t>
            </a:r>
            <a:r>
              <a:rPr lang="en-US" dirty="0"/>
              <a:t>it jointly factorizes the social-relation matrix and a user-item interaction </a:t>
            </a:r>
            <a:r>
              <a:rPr lang="en-US" dirty="0" smtClean="0"/>
              <a:t>matrix.</a:t>
            </a:r>
          </a:p>
          <a:p>
            <a:r>
              <a:rPr lang="en-US" b="1" i="1" dirty="0" err="1" smtClean="0"/>
              <a:t>SoicalMF</a:t>
            </a:r>
            <a:r>
              <a:rPr lang="en-US" dirty="0" smtClean="0"/>
              <a:t>: </a:t>
            </a:r>
            <a:r>
              <a:rPr lang="en-US" dirty="0"/>
              <a:t>it adds regularization into MF according to social </a:t>
            </a:r>
            <a:r>
              <a:rPr lang="en-US" dirty="0" smtClean="0"/>
              <a:t>information.</a:t>
            </a:r>
          </a:p>
          <a:p>
            <a:r>
              <a:rPr lang="en-US" b="1" i="1" dirty="0" err="1"/>
              <a:t>SoReg</a:t>
            </a:r>
            <a:r>
              <a:rPr lang="en-US" dirty="0" smtClean="0"/>
              <a:t>: </a:t>
            </a:r>
            <a:r>
              <a:rPr lang="en-US" dirty="0"/>
              <a:t>it leverages social relationships to regularize the user's latent factors</a:t>
            </a:r>
            <a:r>
              <a:rPr lang="en-US" dirty="0" smtClean="0"/>
              <a:t>.</a:t>
            </a:r>
          </a:p>
          <a:p>
            <a:r>
              <a:rPr lang="en-US" b="1" i="1" dirty="0"/>
              <a:t>CMF</a:t>
            </a:r>
            <a:r>
              <a:rPr lang="en-US" dirty="0" smtClean="0"/>
              <a:t>: it </a:t>
            </a:r>
            <a:r>
              <a:rPr lang="en-US" dirty="0"/>
              <a:t>is adopted to co-factorize the user-user, user-item and item-item relations</a:t>
            </a:r>
            <a:r>
              <a:rPr lang="en-US" dirty="0" smtClean="0"/>
              <a:t>.</a:t>
            </a:r>
          </a:p>
          <a:p>
            <a:r>
              <a:rPr lang="en-US" b="1" i="1" dirty="0"/>
              <a:t>FM</a:t>
            </a:r>
            <a:r>
              <a:rPr lang="en-US" dirty="0" smtClean="0"/>
              <a:t>: </a:t>
            </a:r>
            <a:r>
              <a:rPr lang="en-US" dirty="0"/>
              <a:t>it embeds features into a latent space and models the interactions between each pair of features. We integrate user-user, user-item, item-item relations as the features</a:t>
            </a:r>
            <a:r>
              <a:rPr lang="en-US" dirty="0" smtClean="0"/>
              <a:t>.</a:t>
            </a:r>
          </a:p>
          <a:p>
            <a:r>
              <a:rPr lang="en-US" b="1" i="1" dirty="0"/>
              <a:t>NFM</a:t>
            </a:r>
            <a:r>
              <a:rPr lang="en-US" dirty="0" smtClean="0"/>
              <a:t>: a </a:t>
            </a:r>
            <a:r>
              <a:rPr lang="en-US" dirty="0"/>
              <a:t>deep neural network-based FM with multiple hidden layers to learn non-linear interactions. </a:t>
            </a:r>
            <a:endParaRPr lang="en-US" dirty="0" smtClean="0"/>
          </a:p>
          <a:p>
            <a:r>
              <a:rPr lang="en-US" b="1" i="1" dirty="0"/>
              <a:t>ICAU-HERS</a:t>
            </a:r>
            <a:r>
              <a:rPr lang="en-US" dirty="0" smtClean="0"/>
              <a:t>: </a:t>
            </a:r>
            <a:r>
              <a:rPr lang="en-US" dirty="0"/>
              <a:t>ICAU-based HERS proposed in this paper.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accuracy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6" y="2609206"/>
            <a:ext cx="10715908" cy="2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 recommendation for cold-start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1" y="1958437"/>
            <a:ext cx="8542857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recommendation for cold-start items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28" y="1967960"/>
            <a:ext cx="8657143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Interpretation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0253"/>
            <a:ext cx="4995863" cy="3532231"/>
          </a:xfr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944264" y="1825625"/>
            <a:ext cx="440953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artists in the item network are labeled by their names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anonymous users in the user network are labeled with their IDs.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thickness of edges specifies the significance of influence.</a:t>
            </a:r>
          </a:p>
        </p:txBody>
      </p:sp>
    </p:spTree>
    <p:extLst>
      <p:ext uri="{BB962C8B-B14F-4D97-AF65-F5344CB8AC3E}">
        <p14:creationId xmlns:p14="http://schemas.microsoft.com/office/powerpoint/2010/main" val="2572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 and Future Direction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1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Heterogeneous Relations in Recommender Systems</a:t>
            </a:r>
          </a:p>
          <a:p>
            <a:endParaRPr lang="en-AU" dirty="0" smtClean="0"/>
          </a:p>
          <a:p>
            <a:r>
              <a:rPr lang="en-US" dirty="0" smtClean="0"/>
              <a:t>Modeling</a:t>
            </a:r>
            <a:r>
              <a:rPr lang="en-AU" dirty="0" smtClean="0"/>
              <a:t> HERS with Influential Context Units</a:t>
            </a:r>
          </a:p>
          <a:p>
            <a:endParaRPr lang="en-AU" dirty="0" smtClean="0"/>
          </a:p>
          <a:p>
            <a:r>
              <a:rPr lang="en-US" dirty="0" smtClean="0"/>
              <a:t>Experiment Details</a:t>
            </a:r>
          </a:p>
          <a:p>
            <a:endParaRPr lang="en-US" dirty="0" smtClean="0"/>
          </a:p>
          <a:p>
            <a:r>
              <a:rPr lang="en-US" dirty="0" smtClean="0"/>
              <a:t>Conclusion and Future Direction</a:t>
            </a:r>
            <a:endParaRPr lang="en-US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073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propose a framework for modeling influential contexts in recommender systems with the user-user, the item-item and the user-item </a:t>
            </a:r>
            <a:r>
              <a:rPr lang="en-US" dirty="0" smtClean="0"/>
              <a:t>relations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implement a neural ICAU-based HERS model. In particular, this HERS can effectively learn the ICEs from user's and item's influential contexts through ICAU.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Extensive </a:t>
            </a:r>
            <a:r>
              <a:rPr lang="en-US" dirty="0"/>
              <a:t>experiments show that ICAU-HERS outperforms other state-of-the-art methods and it is effective for handling the user/item cold-start and sparsity </a:t>
            </a:r>
            <a:r>
              <a:rPr lang="en-US" dirty="0" smtClean="0"/>
              <a:t>problems.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demonstrate the interpretability of ICAU-HERS with a real case study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/>
              <a:t>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Apart </a:t>
            </a:r>
            <a:r>
              <a:rPr lang="en-US" dirty="0"/>
              <a:t>from recommender </a:t>
            </a:r>
            <a:r>
              <a:rPr lang="en-US" dirty="0" smtClean="0"/>
              <a:t>systems, ICAU </a:t>
            </a:r>
            <a:r>
              <a:rPr lang="en-US" dirty="0"/>
              <a:t>is a general influence embedding model which can be applied to other domains with heterogeneous networks, such as user group behavior analysis and biological interaction </a:t>
            </a:r>
            <a:r>
              <a:rPr lang="en-US" dirty="0" smtClean="0"/>
              <a:t>network. 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easy to incorporate content information of each entity to better interpret the influence </a:t>
            </a:r>
            <a:r>
              <a:rPr lang="en-US" dirty="0" smtClean="0"/>
              <a:t>propagation.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Question?</a:t>
            </a:r>
            <a:endParaRPr lang="en-AU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58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Why </a:t>
            </a:r>
            <a:r>
              <a:rPr lang="en-US" dirty="0" smtClean="0"/>
              <a:t>modeling</a:t>
            </a:r>
            <a:r>
              <a:rPr lang="en-AU" dirty="0" smtClean="0"/>
              <a:t> heterogeneous relations in RS?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basic problem in RS is to study the </a:t>
            </a:r>
            <a:r>
              <a:rPr lang="en-AU" b="1" i="1" dirty="0" smtClean="0">
                <a:solidFill>
                  <a:srgbClr val="FF0000"/>
                </a:solidFill>
              </a:rPr>
              <a:t>user-item</a:t>
            </a:r>
            <a:r>
              <a:rPr lang="en-AU" dirty="0" smtClean="0"/>
              <a:t> relation. 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Besides </a:t>
            </a:r>
            <a:r>
              <a:rPr lang="en-AU" b="1" i="1" dirty="0">
                <a:solidFill>
                  <a:srgbClr val="FF0000"/>
                </a:solidFill>
              </a:rPr>
              <a:t>user-item</a:t>
            </a:r>
            <a:r>
              <a:rPr lang="en-AU" dirty="0"/>
              <a:t> </a:t>
            </a:r>
            <a:r>
              <a:rPr lang="en-AU" dirty="0" smtClean="0"/>
              <a:t>relation, </a:t>
            </a:r>
            <a:r>
              <a:rPr lang="en-AU" b="1" i="1" dirty="0" smtClean="0">
                <a:solidFill>
                  <a:srgbClr val="00B050"/>
                </a:solidFill>
              </a:rPr>
              <a:t>user-user</a:t>
            </a:r>
            <a:r>
              <a:rPr lang="en-AU" dirty="0" smtClean="0"/>
              <a:t> relation (e.g. social network) and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 smtClean="0"/>
              <a:t> relation (e.g. compatibility) </a:t>
            </a:r>
          </a:p>
          <a:p>
            <a:endParaRPr lang="en-AU" dirty="0"/>
          </a:p>
          <a:p>
            <a:r>
              <a:rPr lang="en-AU" dirty="0"/>
              <a:t>In fact, </a:t>
            </a:r>
            <a:r>
              <a:rPr lang="en-AU" b="1" i="1" dirty="0">
                <a:solidFill>
                  <a:srgbClr val="00B050"/>
                </a:solidFill>
              </a:rPr>
              <a:t>user-user</a:t>
            </a:r>
            <a:r>
              <a:rPr lang="en-AU" b="1" i="1" dirty="0">
                <a:solidFill>
                  <a:srgbClr val="FF0000"/>
                </a:solidFill>
              </a:rPr>
              <a:t> </a:t>
            </a:r>
            <a:r>
              <a:rPr lang="en-AU" dirty="0"/>
              <a:t>relation and</a:t>
            </a:r>
            <a:r>
              <a:rPr lang="en-AU" b="1" i="1" dirty="0" smtClean="0">
                <a:solidFill>
                  <a:srgbClr val="FF0000"/>
                </a:solidFill>
              </a:rPr>
              <a:t>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/>
              <a:t> relation </a:t>
            </a:r>
            <a:r>
              <a:rPr lang="en-AU" dirty="0" smtClean="0"/>
              <a:t>have </a:t>
            </a:r>
            <a:r>
              <a:rPr lang="en-AU" dirty="0"/>
              <a:t>direct influence on user </a:t>
            </a:r>
            <a:r>
              <a:rPr lang="en-AU" dirty="0" smtClean="0"/>
              <a:t>selection, so they should be considered when </a:t>
            </a:r>
            <a:r>
              <a:rPr lang="en-US" dirty="0" smtClean="0"/>
              <a:t>modeling</a:t>
            </a:r>
            <a:r>
              <a:rPr lang="en-AU" dirty="0" smtClean="0"/>
              <a:t> RS.</a:t>
            </a:r>
            <a:endParaRPr lang="en-AU" dirty="0"/>
          </a:p>
          <a:p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250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Influence contexts for making decision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8718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user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influenced by friends </a:t>
                </a:r>
                <a:r>
                  <a:rPr lang="en-US" dirty="0" smtClean="0"/>
                  <a:t>and </a:t>
                </a:r>
                <a:r>
                  <a:rPr lang="en-US" dirty="0"/>
                  <a:t>friends' </a:t>
                </a:r>
                <a:r>
                  <a:rPr lang="en-US" dirty="0" smtClean="0"/>
                  <a:t>friends.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signifies </a:t>
                </a:r>
                <a:r>
                  <a:rPr lang="en-US" dirty="0"/>
                  <a:t>the </a:t>
                </a:r>
                <a:r>
                  <a:rPr lang="en-US" dirty="0" smtClean="0"/>
                  <a:t>user influential context.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User </a:t>
                </a:r>
                <a:r>
                  <a:rPr lang="en-US" dirty="0"/>
                  <a:t>selection on an 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</a:t>
                </a:r>
                <a:r>
                  <a:rPr lang="en-US" dirty="0"/>
                  <a:t>also influenced by </a:t>
                </a:r>
                <a:r>
                  <a:rPr lang="en-US" dirty="0" smtClean="0"/>
                  <a:t>relevant </a:t>
                </a:r>
                <a:r>
                  <a:rPr lang="en-US" dirty="0"/>
                  <a:t>items which form </a:t>
                </a:r>
                <a:r>
                  <a:rPr lang="en-US" dirty="0" smtClean="0"/>
                  <a:t>item influential </a:t>
                </a:r>
                <a:r>
                  <a:rPr lang="en-US" dirty="0"/>
                  <a:t>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Influential </a:t>
                </a:r>
                <a:r>
                  <a:rPr lang="en-US" dirty="0"/>
                  <a:t>contexts of users and items indicate how a user's choice on items is made, thus making recommendation more accurate and interpretable.</a:t>
                </a: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87182" cy="4351338"/>
              </a:xfrm>
              <a:blipFill>
                <a:blip r:embed="rId2"/>
                <a:stretch>
                  <a:fillRect l="-1099" r="-2198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82" y="2179308"/>
            <a:ext cx="6628418" cy="332355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537565" y="3213262"/>
            <a:ext cx="428625" cy="21901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537565" y="3518691"/>
            <a:ext cx="428625" cy="19843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827323" y="3131389"/>
            <a:ext cx="469960" cy="2246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9708402" y="3356036"/>
            <a:ext cx="272361" cy="26187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230264" y="3322771"/>
            <a:ext cx="258793" cy="29513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7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selection decomposition</a:t>
            </a:r>
            <a:endParaRPr lang="en-AU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6731" y="2695785"/>
            <a:ext cx="3354000" cy="2541167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Modeling</a:t>
            </a:r>
            <a:r>
              <a:rPr lang="en-A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827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US" dirty="0"/>
              <a:t>of </a:t>
            </a:r>
            <a:r>
              <a:rPr lang="en-US" dirty="0" smtClean="0"/>
              <a:t>modeling HERS</a:t>
            </a:r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7756" y="2554252"/>
            <a:ext cx="3811950" cy="2824234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7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Inﬂuential-Context Aggregation Unit (ICAU)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77606" y="3184719"/>
            <a:ext cx="2612250" cy="15633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96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3435</TotalTime>
  <Words>628</Words>
  <Application>Microsoft Office PowerPoint</Application>
  <PresentationFormat>宽屏</PresentationFormat>
  <Paragraphs>104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宋体</vt:lpstr>
      <vt:lpstr>Arial</vt:lpstr>
      <vt:lpstr>Calibri</vt:lpstr>
      <vt:lpstr>Calibri Light</vt:lpstr>
      <vt:lpstr>Cambria Math</vt:lpstr>
      <vt:lpstr>天体</vt:lpstr>
      <vt:lpstr>HERS: Modeling Influential Contexts with Heterogeneous Relations for Sparse and Cold-start Recommendation</vt:lpstr>
      <vt:lpstr>Outline</vt:lpstr>
      <vt:lpstr>Outline</vt:lpstr>
      <vt:lpstr>Why modeling heterogeneous relations in RS?</vt:lpstr>
      <vt:lpstr>Influence contexts for making decision</vt:lpstr>
      <vt:lpstr>User selection decomposition</vt:lpstr>
      <vt:lpstr>Outline</vt:lpstr>
      <vt:lpstr>Architecture of modeling HERS</vt:lpstr>
      <vt:lpstr>Inﬂuential-Context Aggregation Unit (ICAU)</vt:lpstr>
      <vt:lpstr>PowerPoint 演示文稿</vt:lpstr>
      <vt:lpstr>Outline</vt:lpstr>
      <vt:lpstr>Datasets</vt:lpstr>
      <vt:lpstr>Statistics of datasets: Delicious and Lastfm</vt:lpstr>
      <vt:lpstr>Comparison Methods</vt:lpstr>
      <vt:lpstr>Recommendation accuracy</vt:lpstr>
      <vt:lpstr>Item recommendation for cold-start users</vt:lpstr>
      <vt:lpstr>User recommendation for cold-start items</vt:lpstr>
      <vt:lpstr>Visualization and Interpretation</vt:lpstr>
      <vt:lpstr>Outline</vt:lpstr>
      <vt:lpstr>Conclusion</vt:lpstr>
      <vt:lpstr>Future directions</vt:lpstr>
      <vt:lpstr>Question?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Hu</dc:creator>
  <cp:lastModifiedBy>Hu milk</cp:lastModifiedBy>
  <cp:revision>127</cp:revision>
  <dcterms:created xsi:type="dcterms:W3CDTF">2018-05-21T03:31:44Z</dcterms:created>
  <dcterms:modified xsi:type="dcterms:W3CDTF">2018-11-15T16:28:05Z</dcterms:modified>
</cp:coreProperties>
</file>